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60069-C8DA-4E3C-B45E-03F94431EA47}" type="datetimeFigureOut">
              <a:rPr lang="ru-RU"/>
              <a:pPr>
                <a:defRPr/>
              </a:pPr>
              <a:t>15.01.2016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03390-100E-4D8F-BD58-05CBF93E5B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43840-3147-4863-A736-0AD92E5B4601}" type="datetimeFigureOut">
              <a:rPr lang="ru-RU"/>
              <a:pPr>
                <a:defRPr/>
              </a:pPr>
              <a:t>15.01.2016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C5139-F041-462B-B8C4-2520CFFBB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BD11F-1CB3-4CF7-81F7-4B8D5D2A8783}" type="datetimeFigureOut">
              <a:rPr lang="ru-RU"/>
              <a:pPr>
                <a:defRPr/>
              </a:pPr>
              <a:t>15.01.2016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F469A-4961-4C86-A6A2-69A2CEFA2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C9BBD-7B1A-4980-A050-B563125241E5}" type="datetimeFigureOut">
              <a:rPr lang="ru-RU"/>
              <a:pPr>
                <a:defRPr/>
              </a:pPr>
              <a:t>15.01.2016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479B1-B30F-4DDF-8B14-833D351A51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E3091-6349-4D43-8762-23D38FFEC273}" type="datetimeFigureOut">
              <a:rPr lang="ru-RU"/>
              <a:pPr>
                <a:defRPr/>
              </a:pPr>
              <a:t>15.01.2016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91B23-E26E-4E4E-967F-4CD288B41A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F23AB-504A-4278-8A8C-DDC1842B3338}" type="datetimeFigureOut">
              <a:rPr lang="ru-RU"/>
              <a:pPr>
                <a:defRPr/>
              </a:pPr>
              <a:t>15.01.2016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9303C-CE13-45AA-B1DB-A1682392D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D47AB-582E-402D-860A-14604445EDF5}" type="datetimeFigureOut">
              <a:rPr lang="ru-RU"/>
              <a:pPr>
                <a:defRPr/>
              </a:pPr>
              <a:t>15.01.2016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6DA21-97E6-4486-B829-3E7502ECAB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82245-D204-4517-B317-1D7C3A2B2017}" type="datetimeFigureOut">
              <a:rPr lang="ru-RU"/>
              <a:pPr>
                <a:defRPr/>
              </a:pPr>
              <a:t>15.01.2016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F8F36-54C6-404F-9725-B11F29B8D0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EEDDE-64A7-433A-921C-F6875C116440}" type="datetimeFigureOut">
              <a:rPr lang="ru-RU"/>
              <a:pPr>
                <a:defRPr/>
              </a:pPr>
              <a:t>15.01.2016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89CA0-B248-465A-AEA6-04E59593C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9E1A-C8BA-4542-9813-5A40B94AA3AC}" type="datetimeFigureOut">
              <a:rPr lang="ru-RU"/>
              <a:pPr>
                <a:defRPr/>
              </a:pPr>
              <a:t>15.01.2016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921A4-287D-4FE4-8A7D-668C482956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DB5D6-2729-442F-9D83-1F8BEE32BEAA}" type="datetimeFigureOut">
              <a:rPr lang="ru-RU"/>
              <a:pPr>
                <a:defRPr/>
              </a:pPr>
              <a:t>15.01.2016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1AF89-37F0-426D-B19B-F46E5F901A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89B451-10CB-4838-AA52-7DAAF75A6144}" type="datetimeFigureOut">
              <a:rPr lang="ru-RU"/>
              <a:pPr>
                <a:defRPr/>
              </a:pPr>
              <a:t>15.01.2016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115152-A1A4-4ECD-B239-D97E6A59F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grpSp>
          <p:nvGrpSpPr>
            <p:cNvPr id="12" name="Полилиния 11"/>
            <p:cNvGrpSpPr>
              <a:grpSpLocks/>
            </p:cNvGrpSpPr>
            <p:nvPr/>
          </p:nvGrpSpPr>
          <p:grpSpPr bwMode="auto">
            <a:xfrm>
              <a:off x="-6124" y="-10242"/>
              <a:ext cx="9137904" cy="1048512"/>
              <a:chOff x="-6096" y="-24384"/>
              <a:chExt cx="9137904" cy="1048512"/>
            </a:xfrm>
          </p:grpSpPr>
          <p:pic>
            <p:nvPicPr>
              <p:cNvPr id="1034" name="Полилиния 11"/>
              <p:cNvPicPr>
                <a:picLocks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-6096" y="-24384"/>
                <a:ext cx="9137904" cy="1048512"/>
              </a:xfrm>
              <a:prstGeom prst="rect">
                <a:avLst/>
              </a:prstGeom>
              <a:noFill/>
            </p:spPr>
          </p:pic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 rot="21435692">
                <a:off x="-29294" y="421671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  <p:grpSp>
          <p:nvGrpSpPr>
            <p:cNvPr id="13" name="Полилиния 12"/>
            <p:cNvGrpSpPr>
              <a:grpSpLocks/>
            </p:cNvGrpSpPr>
            <p:nvPr/>
          </p:nvGrpSpPr>
          <p:grpSpPr bwMode="auto">
            <a:xfrm>
              <a:off x="-6124" y="62910"/>
              <a:ext cx="9156192" cy="914400"/>
              <a:chOff x="-6096" y="48768"/>
              <a:chExt cx="9156192" cy="914400"/>
            </a:xfrm>
          </p:grpSpPr>
          <p:pic>
            <p:nvPicPr>
              <p:cNvPr id="1037" name="Полилиния 12"/>
              <p:cNvPicPr>
                <a:picLocks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-6096" y="48768"/>
                <a:ext cx="9156192" cy="914400"/>
              </a:xfrm>
              <a:prstGeom prst="rect">
                <a:avLst/>
              </a:prstGeom>
              <a:noFill/>
            </p:spPr>
          </p:pic>
          <p:sp>
            <p:nvSpPr>
              <p:cNvPr id="1038" name="Text Box 14"/>
              <p:cNvSpPr txBox="1">
                <a:spLocks noChangeArrowheads="1"/>
              </p:cNvSpPr>
              <p:nvPr/>
            </p:nvSpPr>
            <p:spPr bwMode="auto">
              <a:xfrm rot="21435692">
                <a:off x="-21711" y="495361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72" r:id="rId9"/>
    <p:sldLayoutId id="2147483663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0225" y="1365250"/>
            <a:ext cx="7864475" cy="1841500"/>
          </a:xfrm>
        </p:spPr>
      </p:pic>
      <p:pic>
        <p:nvPicPr>
          <p:cNvPr id="3" name="Подзаголовок 2"/>
          <p:cNvPicPr>
            <a:picLocks noGrp="1" noChangeArrowheads="1"/>
          </p:cNvPicPr>
          <p:nvPr>
            <p:ph type="subTitle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0225" y="2590800"/>
            <a:ext cx="8126413" cy="2395538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88" y="214313"/>
            <a:ext cx="5786437" cy="6643687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Древнейшая аптека Беларуси практически во все времена была образцовым заведением, и сейчас она является одной из лучших не только в Гродно, но и всей стране. Руководство аптеки заботится о том, чтобы на прилавках всегда был самый широкий ассортимент лекарственных препаратов, медицинской техники, лечебной косметики и других товаров, помогающих здоровью и красоте горожан. Сотрудники аптеки-музея продолжают лучшие традиции своих предшественников, стараясь удовлетворить самые взыскательные требования клиентов. Каждый приходящий сюда посетитель, сможет не только по достоинству оценить разнообразие предлагаемых лекарственных средств, но с интересом и пользой для себя проведет время, знакомясь с историей фармации и медицины в уникальной обстановке старинной аптеки.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22530" name="Рисунок 3" descr="http://biotest-by.com/img/ap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0"/>
            <a:ext cx="292893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2" descr="C:\Documents and Settings\молодец\Рабочий стол\9V3CANBY1BHCAL036WUCAS24BS3CAVU0AWSCA2A3NIRCA0ZCWSSCAKA4JHWCA409MU1CAI17QT1CAJDN5L3CAJ5TALACAS12UW3CA5MZRZLCA6WDL7VCAPP1UFFCAW4RV8WCAB9COOQCAL0ZB6DCA806G7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928938"/>
            <a:ext cx="3071812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2"/>
          <p:cNvSpPr>
            <a:spLocks noGrp="1"/>
          </p:cNvSpPr>
          <p:nvPr>
            <p:ph idx="1"/>
          </p:nvPr>
        </p:nvSpPr>
        <p:spPr>
          <a:xfrm>
            <a:off x="1071563" y="1928813"/>
            <a:ext cx="8229600" cy="4389437"/>
          </a:xfrm>
        </p:spPr>
        <p:txBody>
          <a:bodyPr/>
          <a:lstStyle/>
          <a:p>
            <a:r>
              <a:rPr lang="ru-RU" sz="7200" smtClean="0"/>
              <a:t>                      СПАСИБО ЗА ВНИМАНИЕ!!!!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>
          <a:xfrm>
            <a:off x="142875" y="142875"/>
            <a:ext cx="6072188" cy="6715125"/>
          </a:xfrm>
        </p:spPr>
        <p:txBody>
          <a:bodyPr/>
          <a:lstStyle/>
          <a:p>
            <a:r>
              <a:rPr lang="ru-RU" smtClean="0"/>
              <a:t>Жан Эммануэль Жилибер (фр. Jean Emanuel Gilibert; 1741-1814) — французский медик, ботаник и биолог. Стараниями этого неутомимого энтузиаста в Гродно были созданы акушерская и ветеринарная школы, клинический госпиталь и ботанический сад, который в те времена насчитывал около 2 тыс. растений.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14338" name="Рисунок 3" descr="Жилибер Э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5075" y="785813"/>
            <a:ext cx="2828925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5"/>
            <a:ext cx="6072188" cy="6715125"/>
          </a:xfrm>
        </p:spPr>
        <p:txBody>
          <a:bodyPr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            Окружающая нас природа - неисчерпаемая кладовая ле­карств. Поиск их всегда был органической потребностью чело­века, как и поиск вкусной пищи, доброкачественной воды, чисто­го воздуха. В богатой природной аптеке найдено немало эффек­тивных средств растительного, животного и минерального проис­хождения, которые многие тыся­челетия использовались в народ­ной медицине.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    Беларусь в этом отношении не была исключением. Как утверж­дает отечественный историк на­родной медицины этнограф Л. И. </a:t>
            </a:r>
            <a:r>
              <a:rPr lang="ru-RU" dirty="0" err="1" smtClean="0"/>
              <a:t>Минько</a:t>
            </a:r>
            <a:r>
              <a:rPr lang="ru-RU" dirty="0" smtClean="0"/>
              <a:t>, познание ранее накоп­ленного опыта может дать много полезного и для научной меди­цины. Особый интерес вызыва­ют наиболее широко применяе­мые лекарственные растения, которыми всегда была богата территория республики. Издавна, практически в каждой деревне, имелись народные целители, за­нимавшиеся их выращиванием или сбором в природе.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    Аптеки, как самостоятельные учреждения медицинского профи­ля, появились в Беларуси не по­зднее середины XVI века. В них изделия из лекарственных расте­ний (отвары, настои, соки, мас­ла и пр.) стали использоваться как официально разрешенные ле­чебные средства. Но только во второй половине XVIII века нача­лось изучение их свойств научными методами, пользуясь успе­хами в развитии химии. Большая заслуга в этом принадлежит про­фессору Жану </a:t>
            </a:r>
            <a:r>
              <a:rPr lang="ru-RU" dirty="0" err="1" smtClean="0"/>
              <a:t>Эммануелю</a:t>
            </a:r>
            <a:r>
              <a:rPr lang="ru-RU" dirty="0" smtClean="0"/>
              <a:t> </a:t>
            </a:r>
            <a:r>
              <a:rPr lang="ru-RU" dirty="0" err="1" smtClean="0"/>
              <a:t>Жилиберу</a:t>
            </a:r>
            <a:r>
              <a:rPr lang="ru-RU" dirty="0" smtClean="0"/>
              <a:t> (1741-1814). Его, уроженца Франции, пригласил в 1775 г. управляющий государственными имениями Великого княжества. Литовского А. </a:t>
            </a:r>
            <a:r>
              <a:rPr lang="ru-RU" dirty="0" err="1" smtClean="0"/>
              <a:t>Тызенгауз</a:t>
            </a:r>
            <a:r>
              <a:rPr lang="ru-RU" dirty="0" smtClean="0"/>
              <a:t> (1733-1785) для проведения задуман­ных реформ по улучшению здра­воохранения. По пути из Лиона б Гродно ученый посетил многих видных ботаников и врачей Ев­ропы, пополняя свою коллекцию семян и растений.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5362" name="Picture 3" descr="C:\Documents and Settings\молодец\Рабочий стол\zhilib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785813"/>
            <a:ext cx="30480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42875"/>
            <a:ext cx="5857875" cy="6429375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    При открытии в Гродно меди­цинской академии Ж. Э. </a:t>
            </a:r>
            <a:r>
              <a:rPr lang="ru-RU" dirty="0" err="1" smtClean="0"/>
              <a:t>Жилибер</a:t>
            </a:r>
            <a:r>
              <a:rPr lang="ru-RU" dirty="0" smtClean="0"/>
              <a:t> предусмотрел создание бо­танического сада, в котором вы­ращивались и лекарственные ра­стения. Вместе со студентами он стал изучать растительные ре­сурсы </a:t>
            </a:r>
            <a:r>
              <a:rPr lang="ru-RU" dirty="0" err="1" smtClean="0"/>
              <a:t>Гродненщины</a:t>
            </a:r>
            <a:r>
              <a:rPr lang="ru-RU" dirty="0" smtClean="0"/>
              <a:t>. Особое вни­мание уделялось выявлению це­лебных свойств растений. Полу­ченные результаты опубликова­ны ученым в книге "Флора Лит­вы".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     В связи с переводом в 1781 г. медицинской академии из Гродно в Вильно, Ж. Э. </a:t>
            </a:r>
            <a:r>
              <a:rPr lang="ru-RU" dirty="0" err="1" smtClean="0"/>
              <a:t>Жилибер</a:t>
            </a:r>
            <a:r>
              <a:rPr lang="ru-RU" dirty="0" smtClean="0"/>
              <a:t> перевез туда и растения из ботанического сада. Там он стал одним из основателей медицин­ского факультета университета. При возглавляемой кафедре био­логии и лекарствоведения им создан новый ботанический сад, продолжено изучение местных растений, их лекарственных свойств. Его по праву можно считать основоположником фар­мацевтических наук в Беларуси и Литве.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    На территории </a:t>
            </a:r>
            <a:r>
              <a:rPr lang="ru-RU" dirty="0" err="1" smtClean="0"/>
              <a:t>Гродненщины</a:t>
            </a:r>
            <a:r>
              <a:rPr lang="ru-RU" dirty="0" smtClean="0"/>
              <a:t> существовал и другой ботаничес­кий сад. Его создал в 1785 г. при школе пиаров в Щучине С. Б. </a:t>
            </a:r>
            <a:r>
              <a:rPr lang="ru-RU" dirty="0" err="1" smtClean="0"/>
              <a:t>Юндзилл</a:t>
            </a:r>
            <a:r>
              <a:rPr lang="ru-RU" dirty="0" smtClean="0"/>
              <a:t> (1761-1847), тогда еще молодой преподаватель есте­ственных наук, слушавший лек­ции профессора Ж. Э. </a:t>
            </a:r>
            <a:r>
              <a:rPr lang="ru-RU" dirty="0" err="1" smtClean="0"/>
              <a:t>Жилибера</a:t>
            </a:r>
            <a:r>
              <a:rPr lang="ru-RU" dirty="0" smtClean="0"/>
              <a:t> в </a:t>
            </a:r>
            <a:r>
              <a:rPr lang="ru-RU" dirty="0" err="1" smtClean="0"/>
              <a:t>Виленском</a:t>
            </a:r>
            <a:r>
              <a:rPr lang="ru-RU" dirty="0" smtClean="0"/>
              <a:t> университете. В числе культивируемых им с учеб­ной целью растений имелись виды, применяемые в медицине.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6386" name="Picture 2" descr="C:\Documents and Settings\молодец\Рабочий стол\KTYCAS0894NCABOL7HWCACW89D7CA6Z56ZRCABJ5RL7CALDVL7OCAL8A1SQCA3TOV2ECAJWW3MMCAM131TSCA83R1TKCABYJKDZCA0W4GPUCAI8OFNCCAMETRY0CAT92ZOVCA0LNPNQCAQS985DCASBJB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0" y="1857375"/>
            <a:ext cx="3143250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8" y="214313"/>
            <a:ext cx="5072062" cy="6500812"/>
          </a:xfrm>
        </p:spPr>
        <p:txBody>
          <a:bodyPr>
            <a:normAutofit fontScale="4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    Он также собирал и изучал ра­стения в окрестностях Щучина, Лиды и Гродно, вошедшие за­тем в его известный труд "Опи­сание растений в провинциях Великого княжества Литовского дико растущих..." (Вильно, 1791 г.). В нем дано описание ряда ле­карственных растений с указа­нием способов их применения. Покидая Щучин, будущий про­фессор </a:t>
            </a:r>
            <a:r>
              <a:rPr lang="ru-RU" dirty="0" err="1" smtClean="0"/>
              <a:t>Виленского</a:t>
            </a:r>
            <a:r>
              <a:rPr lang="ru-RU" dirty="0" smtClean="0"/>
              <a:t> университе­та передал созданный сад ап­текарю-пиару Л. </a:t>
            </a:r>
            <a:r>
              <a:rPr lang="ru-RU" dirty="0" err="1" smtClean="0"/>
              <a:t>Бреннету</a:t>
            </a:r>
            <a:r>
              <a:rPr lang="ru-RU" dirty="0" smtClean="0"/>
              <a:t>. Тот, пока был жив, использовал его как аптекарский огород. После отъезда его преемника провизо­ра И. Ф. Вольфганга (1776- 1859) в Вильно сад стал обыч­ным огородом.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    И. Ф. Вольфганг в </a:t>
            </a:r>
            <a:r>
              <a:rPr lang="ru-RU" dirty="0" err="1" smtClean="0"/>
              <a:t>Виленском</a:t>
            </a:r>
            <a:r>
              <a:rPr lang="ru-RU" dirty="0" smtClean="0"/>
              <a:t> университете вскоре стал про­фессором и преподавал фарма­цию, фармакогнозию и судебную медицину. Его учеником и по­мощником был воспитанник </a:t>
            </a:r>
            <a:r>
              <a:rPr lang="ru-RU" dirty="0" err="1" smtClean="0"/>
              <a:t>Свислочской</a:t>
            </a:r>
            <a:r>
              <a:rPr lang="ru-RU" dirty="0" smtClean="0"/>
              <a:t> гимназии доктор медицины С. Б. Горский (1802- 1864). Его считают одним из лучших знатоков флоры Велико­го княжества Литовского. Он описал ряд ранее неизвестных растений, некоторые из них на­званы его именем. Им также уделялось внимание изучению растений </a:t>
            </a:r>
            <a:r>
              <a:rPr lang="ru-RU" dirty="0" err="1" smtClean="0"/>
              <a:t>Гродненщины</a:t>
            </a:r>
            <a:r>
              <a:rPr lang="ru-RU" dirty="0" smtClean="0"/>
              <a:t>, в том числе Беловежской пущи. Уче­ный оставил после себя ценный гербарий и коллекцию бабочек. Сложившиеся традиции про­должил гродненский аптекарь Иван Осипович Адамович (1803-1870). В 1837 г. он воз­главил в Гродно бывшую иезу­итскую аптеку, принадлежавшую ранее медицинской академии. Как последователь Ж. Э. </a:t>
            </a:r>
            <a:r>
              <a:rPr lang="ru-RU" dirty="0" err="1" smtClean="0"/>
              <a:t>Жилибера</a:t>
            </a:r>
            <a:r>
              <a:rPr lang="ru-RU" dirty="0" smtClean="0"/>
              <a:t> и С. Б. Горского, он много внимания уделял изуче­нию лекарственных свойств ра­стений. Причем, его интересова­ли не только местные, но и привозные растения. Неоднок­ратно доклады провинциально­го аптекаря заслушивались на заседаниях </a:t>
            </a:r>
            <a:r>
              <a:rPr lang="ru-RU" dirty="0" err="1" smtClean="0"/>
              <a:t>Виленского</a:t>
            </a:r>
            <a:r>
              <a:rPr lang="ru-RU" dirty="0" smtClean="0"/>
              <a:t> меди­цинского общества, </a:t>
            </a:r>
            <a:r>
              <a:rPr lang="ru-RU" dirty="0" err="1" smtClean="0"/>
              <a:t>членом-корреспон-дентом</a:t>
            </a:r>
            <a:r>
              <a:rPr lang="ru-RU" dirty="0" smtClean="0"/>
              <a:t> которого он яв­лялся с 1844 г. В возглавляе­мой им аптеке всегда были в достаточном количестве лекар­ственные травы хорошего каче­ства. Поэтому аптека Адамови­ча, так она называлась до на­чала XX века, охотно посеща­лась жителями города.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    Многие годы в Гродно, </a:t>
            </a:r>
            <a:r>
              <a:rPr lang="ru-RU" dirty="0" err="1" smtClean="0"/>
              <a:t>Новогрудке</a:t>
            </a:r>
            <a:r>
              <a:rPr lang="ru-RU" dirty="0" smtClean="0"/>
              <a:t>, Лиде и других городах Западной Беларуси работал На­полеон </a:t>
            </a:r>
            <a:r>
              <a:rPr lang="ru-RU" dirty="0" err="1" smtClean="0"/>
              <a:t>Казимирович</a:t>
            </a:r>
            <a:r>
              <a:rPr lang="ru-RU" dirty="0" smtClean="0"/>
              <a:t> </a:t>
            </a:r>
            <a:r>
              <a:rPr lang="ru-RU" dirty="0" err="1" smtClean="0"/>
              <a:t>Чарноцкий</a:t>
            </a:r>
            <a:r>
              <a:rPr lang="ru-RU" dirty="0" smtClean="0"/>
              <a:t> (1866-1937) - известный врач, публицист и общественный де­ятель. В сохранении здоровья и лечении больных он придавал большое значение естествен­ным силам природы. Неоднок­ратно на съездах врачей и в печати им выдвигалась идея о необходимости строительства на коммерческой основе санаториев в сосновых лесах для малообеспеченных больных. Но осуществить эти проекты из-за материальных трудностей ему не удалось.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7410" name="Picture 2" descr="C:\Documents and Settings\молодец\Рабочий стол\UA9CA4H5259CA5N0W4BCA0T9PW7CAFNHBGRCARFUS3CCA9DVEQYCARDLHJQCANPAVCSCAZWR0VJCAB90N7BCAJ04QHUCABMZ1CNCAR9JQXTCAXRXBPKCA0QZND0CA7V4W90CAMM41K1CAA07B82CAA73R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285750"/>
            <a:ext cx="2643188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 descr="C:\Documents and Settings\молодец\Рабочий стол\D6FCACP0SZWCAUD5BZ6CAC5B0VOCAGE4QEUCAMMFYQDCANN7C2KCA8NTAXBCARXQUCNCALINMICCA2A56B6CAS6YA0ECA4M17A7CA3KMUXNCA75O2TFCA3IHUIACA43ZRD1CAQ759N7CAVVRZW1CABWDSB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3571875"/>
            <a:ext cx="2786063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428625"/>
            <a:ext cx="8858250" cy="4071938"/>
          </a:xfrm>
        </p:spPr>
        <p:txBody>
          <a:bodyPr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    Зато Н. К. </a:t>
            </a:r>
            <a:r>
              <a:rPr lang="ru-RU" dirty="0" err="1" smtClean="0"/>
              <a:t>Чарноцким</a:t>
            </a:r>
            <a:r>
              <a:rPr lang="ru-RU" dirty="0" smtClean="0"/>
              <a:t> было заложено несколько плантаций лекарственных растений, в том числе в Канаде. Последняя из них в 1934 г. находилась неда­леко от Лиды в деревне Вели­кая Лебеда. В послевоенные годы она была перенесена в деревню Большое </a:t>
            </a:r>
            <a:r>
              <a:rPr lang="ru-RU" dirty="0" err="1" smtClean="0"/>
              <a:t>Можейково</a:t>
            </a:r>
            <a:r>
              <a:rPr lang="ru-RU" dirty="0" smtClean="0"/>
              <a:t>. Местный совхоз "Большое </a:t>
            </a:r>
            <a:r>
              <a:rPr lang="ru-RU" dirty="0" err="1" smtClean="0"/>
              <a:t>Можейково</a:t>
            </a:r>
            <a:r>
              <a:rPr lang="ru-RU" dirty="0" smtClean="0"/>
              <a:t>" продолжил дело, нача­тое Н. К. </a:t>
            </a:r>
            <a:r>
              <a:rPr lang="ru-RU" dirty="0" err="1" smtClean="0"/>
              <a:t>Чарноцким</a:t>
            </a:r>
            <a:r>
              <a:rPr lang="ru-RU" dirty="0" smtClean="0"/>
              <a:t>. Сейчас лекарственные травы являются основной продукцией этого хо­зяйства и занимают площадь свыше 800 гектаров. Особенно большим спросом пользуется корень валерианы, которого выращивается до 600 тонн. При­чем, этот совхоз - единствен­ный поставщик его в республи­ке. Пользуются большим спро­сом также ромашка, пустырник, календула и другие лекарствен­ные растения.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    В послевоенные годы при Гродненском областном аптеч­ном управлении действовала галеново-фасовочная лаборато­рия, которая выпускала до 20 наименований лекарств из мес­тного растительного сырья. Воз­главлял ее с 1955 по 1965 гг. известный фармацевт и органи­затор аптечного дела П. А. Бе­линский (1908-1987). Продук­ция выпускалась небольшими партиями, была дешевой и пользовалась спросом. Но в связи с расширением поставок лекарств из социалистических стран лаборатория была закры­та. Сейчас ситуация изменилась в противоположную сторону и есть необходимость подумать о ее возрождении. Это позволило бы в какой-то мере улучшить насыщение рынка недорогими и доступными лекарствами.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8434" name="Рисунок 3" descr="Коллекти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0" y="3929063"/>
            <a:ext cx="2828925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63" y="1928813"/>
            <a:ext cx="5214937" cy="4714875"/>
          </a:xfrm>
        </p:spPr>
        <p:txBody>
          <a:bodyPr>
            <a:normAutofit fontScale="62500" lnSpcReduction="20000"/>
          </a:bodyPr>
          <a:lstStyle/>
          <a:p>
            <a:pPr marL="274320" indent="-274320" fontAlgn="t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В Гродно существует уникальная, единственная в стране аптека-музей. Она располагается в историческом здании старейшей в Беларуси иезуитской аптеки. Здание входит в комплекс гродненского иезуитского монастыря-памятника истории и культуры XVIII века, который занимает значительную территорию в центральной части города, примыкающей к главной площади. Иезуиты построили аптеку в 1709 г. В этом помещении аптека существовала, несмотря на смену владельцев, все время до 1950 г. Позже аптеку здесь заменил склад, салон мебели, Дом учителя.</a:t>
            </a:r>
          </a:p>
          <a:p>
            <a:pPr marL="274320" indent="-274320" fontAlgn="t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Второе рождение иезуитская аптека получила в 1996 г., когда часть ее помещений взял в аренду и восстановил научно-производственный кооператив «Биотест». В старинных залах со сводчатыми потолками, украшенных художественной ковкой, располагаются торговые отделы, музейная экспозиция и подсобные помещения. Первая временная музейная экспозиция аптеки возникла благодаря помощи горожан и просуществовала до 2004 года.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          АПТЕКА-МУЗЕЙ</a:t>
            </a:r>
          </a:p>
        </p:txBody>
      </p:sp>
      <p:pic>
        <p:nvPicPr>
          <p:cNvPr id="19459" name="Рисунок 4" descr="http://biotest-by.com/img/ap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1857375"/>
            <a:ext cx="2500312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Рисунок 5" descr="http://biotest-by.com/img/ap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4357688"/>
            <a:ext cx="257175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42875"/>
            <a:ext cx="8929687" cy="4429125"/>
          </a:xfrm>
        </p:spPr>
        <p:txBody>
          <a:bodyPr>
            <a:normAutofit fontScale="62500" lnSpcReduction="20000"/>
          </a:bodyPr>
          <a:lstStyle/>
          <a:p>
            <a:pPr marL="274320" indent="-274320" fontAlgn="t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После кардинальной реконструкции экспозиция представляет собой зал площадью 50 кв. м, разделенный на 3 зоны: два ансамблевых комплекса и один тематический. В первом ансамблевом комплексе воссоздан уголок старинной травяной лаборатории («уголок алхимика»), во втором - фрагмент рецептурного зала рубежа XIX - XX веках. В витринах тематической зоны в разнообразном иллюстративном материале нашла свое отражение богатая история аптеки, повествующая об основных этапах деятельности, которые неразрывно связаны с развитием медицинских и фармацевтических знаний в нашей стране.</a:t>
            </a:r>
          </a:p>
          <a:p>
            <a:pPr marL="274320" indent="-274320" fontAlgn="t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 </a:t>
            </a:r>
          </a:p>
          <a:p>
            <a:pPr marL="274320" indent="-274320" fontAlgn="t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Так, например, в 70-е годы XVIII в. аптека принадлежала основанной в Гродно Медицинской академии - первому высшему учебному заведению в Беларуси. В ее стенах работал со своими учениками известный французский ученый-ботаник, доктор медицины, профессор </a:t>
            </a:r>
            <a:r>
              <a:rPr lang="ru-RU" dirty="0" err="1" smtClean="0"/>
              <a:t>Жан-Эмануэль</a:t>
            </a:r>
            <a:r>
              <a:rPr lang="ru-RU" dirty="0" smtClean="0"/>
              <a:t> </a:t>
            </a:r>
            <a:r>
              <a:rPr lang="ru-RU" dirty="0" err="1" smtClean="0"/>
              <a:t>Жилибер</a:t>
            </a:r>
            <a:r>
              <a:rPr lang="ru-RU" dirty="0" smtClean="0"/>
              <a:t>, по праву считающийся основоположником фармацевтических наук в Беларуси и Литве. В XIX в. один из владельцев аптеки, Ян Адамович, своими научными изысканиями внес вклад в исследование </a:t>
            </a:r>
            <a:r>
              <a:rPr lang="ru-RU" dirty="0" err="1" smtClean="0"/>
              <a:t>друскеникских</a:t>
            </a:r>
            <a:r>
              <a:rPr lang="ru-RU" dirty="0" smtClean="0"/>
              <a:t> минеральных источников. Арендаторами и владельцами аптеки в разные годы были признанные профессионалы, знатоки своего дела, люди передовых взглядов, которые активно занимались благотворительностью - братья Адамовичи, Казимир </a:t>
            </a:r>
            <a:r>
              <a:rPr lang="ru-RU" dirty="0" err="1" smtClean="0"/>
              <a:t>Стефановский</a:t>
            </a:r>
            <a:r>
              <a:rPr lang="ru-RU" dirty="0" smtClean="0"/>
              <a:t>, Станислав </a:t>
            </a:r>
            <a:r>
              <a:rPr lang="ru-RU" dirty="0" err="1" smtClean="0"/>
              <a:t>Розвадовский</a:t>
            </a:r>
            <a:r>
              <a:rPr lang="ru-RU" dirty="0" smtClean="0"/>
              <a:t>, Эдвард </a:t>
            </a:r>
            <a:r>
              <a:rPr lang="ru-RU" dirty="0" err="1" smtClean="0"/>
              <a:t>Стемпневский</a:t>
            </a:r>
            <a:r>
              <a:rPr lang="ru-RU" dirty="0" smtClean="0"/>
              <a:t> и другие.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20482" name="Рисунок 3" descr="http://biotest-by.com/img/ap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4143375"/>
            <a:ext cx="371475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285750"/>
            <a:ext cx="5715000" cy="62865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Документальные материалы, фотографии, открытки, повествующие об истории аптеки, служат дополнением к 400 лучшим экспонатам, основная часть которых относится к XIX - началу XX столетия. Это коллекции разнообразной аптечной посуды, оборудования, а также лекарственных средств. Старейшие и наиболее ценные вещи датируются XVIII веком. Интересные фондовые коллекции аптеки-музея представлены рецептами-сигнатурами из разных аптек Гродно и края, рекламной продукцией фармацевтических фирм 20 - 30-х гг. XX в., различным медицинским инструментарием, старинными книгами по медицине и фармацевтике</a:t>
            </a:r>
            <a:endParaRPr lang="ru-RU" dirty="0"/>
          </a:p>
        </p:txBody>
      </p:sp>
      <p:pic>
        <p:nvPicPr>
          <p:cNvPr id="21506" name="Рисунок 3" descr="http://biotest-by.com/img/ap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88" y="1857375"/>
            <a:ext cx="2928937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329B43-B096-4679-81CD-58E3D0B890C6}"/>
</file>

<file path=customXml/itemProps2.xml><?xml version="1.0" encoding="utf-8"?>
<ds:datastoreItem xmlns:ds="http://schemas.openxmlformats.org/officeDocument/2006/customXml" ds:itemID="{6F926D80-F947-4675-A900-86BE15E3D58C}"/>
</file>

<file path=customXml/itemProps3.xml><?xml version="1.0" encoding="utf-8"?>
<ds:datastoreItem xmlns:ds="http://schemas.openxmlformats.org/officeDocument/2006/customXml" ds:itemID="{49C45EF4-87B6-43EC-8B9E-504FB005A440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440</Words>
  <Application>Microsoft Office PowerPoint</Application>
  <PresentationFormat>Экран (4:3)</PresentationFormat>
  <Paragraphs>21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Constantia</vt:lpstr>
      <vt:lpstr>Arial</vt:lpstr>
      <vt:lpstr>Calibri</vt:lpstr>
      <vt:lpstr>Wingdings 2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              АПТЕКА-МУЗЕЙ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МОЛОДЕЦ</dc:creator>
  <cp:lastModifiedBy>Admin</cp:lastModifiedBy>
  <cp:revision>6</cp:revision>
  <dcterms:created xsi:type="dcterms:W3CDTF">2009-11-12T13:47:57Z</dcterms:created>
  <dcterms:modified xsi:type="dcterms:W3CDTF">2016-01-15T17:37:10Z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